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92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2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2590800"/>
            <a:ext cx="6400800" cy="914400"/>
          </a:xfrm>
        </p:spPr>
        <p:txBody>
          <a:bodyPr/>
          <a:lstStyle/>
          <a:p>
            <a:r>
              <a:rPr lang="en-US" dirty="0"/>
              <a:t>Introduction to relational databases and MySQL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0F727A-0E89-4181-9015-098A3C9C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SELECT statement syntax for all columns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056D2E-A52E-4BB5-977B-DD4E7BC73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* 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table-1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selection-criteria]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[ORDER BY column-1 [ASC|DESC]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[, column-2 [ASC|DESC]] ...]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SELECT statement that gets all columns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* 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table</a:t>
            </a:r>
          </a:p>
          <a:p>
            <a:endParaRPr lang="en-US" sz="1600" dirty="0"/>
          </a:p>
        </p:txBody>
      </p:sp>
      <p:pic>
        <p:nvPicPr>
          <p:cNvPr id="9" name="Content Placeholder 8" descr="Title describes slide">
            <a:extLst>
              <a:ext uri="{FF2B5EF4-FFF2-40B4-BE49-F238E27FC236}">
                <a16:creationId xmlns:a16="http://schemas.microsoft.com/office/drawing/2014/main" id="{A0C7D714-1DD2-47CA-8562-F5CDF35F93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0140" y="4273204"/>
            <a:ext cx="5356860" cy="9979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72038-6A39-4FB9-99F9-E8731D6C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B3C96-B21A-4904-B216-291BA1CD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C3,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6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0F727A-0E89-4181-9015-098A3C9C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SELECT syntax for selected columns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056D2E-A52E-4BB5-977B-DD4E7BC73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column-1 [, column-2] ...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table-1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selection-criteria]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[ORDER BY column-1 [ASC|DESC]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[, column-2 [ASC|DESC]] ...]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statement that gets selected columns and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ASC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table</a:t>
            </a:r>
          </a:p>
          <a:p>
            <a:endParaRPr lang="en-US" sz="16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389320F3-55E7-4168-AB89-71C2F4B02A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1571" y="4633638"/>
            <a:ext cx="2449830" cy="13861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72038-6A39-4FB9-99F9-E8731D6C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B3C96-B21A-4904-B216-291BA1CD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C3,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B254-BD68-4059-AC98-EAE91A3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SELECT syntax that joins two tables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A2B69-89B8-46D9-A3F8-552FF36C1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column-1 [, column-2] ...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table-1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{INNER | LEFT OUTER | RIGHT OUTER} JOIN table-2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ON table-1.column-1 = table-2.column-2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selection-criteria]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[ORDER BY column-1 [ASC|DESC]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[, column-2 [ASC|DESC]] ...]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89BB4-8FA2-4860-B608-4D6B1EF8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D2CC3-97E0-45F8-9253-DE8975BA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5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DE8C4-FB48-4BC8-92E0-0DFC9632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statement that gets data from two related tables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2165D8-6478-4CFD-8006-56C08EA51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categories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categories.categoryID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products.categoryID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800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ASC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table</a:t>
            </a:r>
          </a:p>
          <a:p>
            <a:endParaRPr lang="en-US" sz="1600" dirty="0"/>
          </a:p>
        </p:txBody>
      </p:sp>
      <p:pic>
        <p:nvPicPr>
          <p:cNvPr id="9" name="Content Placeholder 8" descr="Title describes slide">
            <a:extLst>
              <a:ext uri="{FF2B5EF4-FFF2-40B4-BE49-F238E27FC236}">
                <a16:creationId xmlns:a16="http://schemas.microsoft.com/office/drawing/2014/main" id="{F25FBE0A-D7F1-446C-A2A8-5486F40A38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2999" y="3264328"/>
            <a:ext cx="4343401" cy="9912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E6ADE-4CCA-44D0-A706-C6585A28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37E76-036C-4683-B90C-C8965E41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C3,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2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BA85-B33F-4816-8EEC-6A9663C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terms for joins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A144-A4F4-4C68-8D29-AD3C33F8E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inner join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outer join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left outer join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 outer join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D48B8-3A4C-4B0F-AE6D-70F2E1D3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4DA8-CAF1-4623-8432-1CF88CE1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8EB7-63DC-4272-9345-DADA3016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for the INSERT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69CD8-22A5-4A09-A07E-AD5A77FA7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table-name [(column-list)]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(value-list)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statement that adds one row to a table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products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productCode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(1, 'tele', 'Fender Telecaster', 599.00)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statement that uses the MySQL NOW function to get the current date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orders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(1, NOW())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C4EB9-21C3-4255-B451-285415FE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1C3D7-59C4-409F-BF0B-1BF50CFB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1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A552-F41E-461F-A014-1406A2DC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for the UPDATE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D522-9AA1-4A88-82D7-0A9EDD1C0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table-name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expression-1 [, expression-2] ...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selection-criteria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a column in one row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'Ludwig 5-Piece Kit with Zildjian Cymbals' 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productCode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ludwig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a column in multiple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299</a:t>
            </a:r>
            <a:b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DF0CA-05E9-4032-B15D-DE65D911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A332C-D78A-411E-A5FC-A6D7D856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91D9-C49C-4E7D-8213-778D08FE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for the DELETE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E523-7FEE-4A9B-9B11-258E2886E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table-name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selection-criteria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one row from a table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products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multiple rows from a table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products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200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A2E6F-B3F7-409F-8420-0E9E5B77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D5DF-6964-43AC-99F7-A776E3C9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5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682A-A071-4DAE-9E66-7A74B0F0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MySQL is…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5664-2DFB-4093-8492-7D857767B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Inexpensive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Easy to use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226B0-C3B7-467A-B7D1-6036FD3C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30747-B5E4-4D86-9977-3F4BBB89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F017-BA1A-4306-8BE6-9EEA39B7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MySQL provides…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608EF-6920-4C06-8812-07E181C4D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for SQL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for multiple clients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Connectivity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Referential integrity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Transaction processing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DD21E-ADE5-40A8-8F79-C5AFFC72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ED847-260E-4510-BD4C-EB3CE743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6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39B6-3CD3-4779-B292-A48FEB6F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8FDBA-ACC7-4FE0-BF64-83B3C98EE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phpMyAdmin to review the data and structure of the tables in a database, to import and run SQL scripts that create databases, and to create users with limited privileges.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 simple SELECT, INSERT, UPDATE, and DELETE statements, and use phpMyAdmin to run them.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DC6CE-0BD3-4E78-BC58-6BD6A60D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B4117-332D-4D81-9D02-6AECDAB6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6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64A0D3-9932-4A0C-ABF3-50C9C8B3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command-line client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907553F3-3382-4D55-BE97-F4D76A701B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6518697" cy="4304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EAB25-0BEC-48B6-A878-530942EE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0F33-4547-4BE8-9AA4-ADDEC728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5F1FB-3E57-4EB3-9E11-DAA211EC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web-based client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BC7BF736-60BD-4628-BF81-E209E34EEC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5905162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2486F-CA9A-49F6-B75C-67502291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47B15-50EE-42BC-AD5D-8DE31823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4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B683A8-9525-4A51-9D74-112F4040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phpMyAdmin Welcome page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1B6EFBB1-9A40-46DF-BA90-CE7A4B51A6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599472" cy="4224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EF1D2-7402-4532-8C70-5475048D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5743-1EDE-41AB-A4F7-574F253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1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E92045-1FFF-4EF2-9C82-FD4AC834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Home and Logout buttons at the top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sidebar on most pages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D56435D4-C918-40B8-8B36-81C1558017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408073"/>
            <a:ext cx="2622078" cy="13351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AF5F7-8ABC-46EE-AC73-C11235EE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52851-FCAA-438F-9377-5C8204CE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118C-562B-4BE4-AC78-4EFF96F8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start phpMyAdmin on a local computer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5FF28-82A9-45C1-A5F1-12D31E4E9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the XAMPP Control Panel, start the Apache and MySQL servers if they aren’t already running.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Admin button for the MySQL module to start the phpMyAdmin tool in your default web browser.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log in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 your username and password.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log out and return to the Welcome page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Log out button (the exit door icon).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C33FE-6D92-4801-AD28-924DD793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B19E6-C9CF-418B-8510-512A21DB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3FF3-E56E-4E14-AFDE-AE08430F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change your password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75FA-5A82-4F74-A065-A76509D24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Home button (the house icon). Then, click the Change Password link in the General Settings box.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Change Password page, enter and re-enter your new password. Then, click the Go button.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2045-2563-431D-8944-952A1091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6FB3E-8DE8-49B8-9B86-82F142D9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7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F24241-BDCC-4D9A-AD4B-5BD6637B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Running a SQL script that creates a database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16402582-B5B4-4F43-AB49-BEE34DA3DE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5689" y="1143000"/>
            <a:ext cx="5430381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589A8-9C81-430C-968C-CA6FC69A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AE659-F697-4980-960E-9557E825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A34C5C-ED50-490F-9E16-ED0FD8CA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import and run a SQL script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719D2D-8F15-4349-A316-8621818DBF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Import tab, go to the “File to Import” section, click the Choose File button, and select the file that contains the script.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Go button. This runs the script that’s in the file.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success message</a:t>
            </a:r>
          </a:p>
          <a:p>
            <a:endParaRPr lang="en-US" dirty="0"/>
          </a:p>
        </p:txBody>
      </p:sp>
      <p:pic>
        <p:nvPicPr>
          <p:cNvPr id="10" name="Content Placeholder 9" descr="Title describes slide">
            <a:extLst>
              <a:ext uri="{FF2B5EF4-FFF2-40B4-BE49-F238E27FC236}">
                <a16:creationId xmlns:a16="http://schemas.microsoft.com/office/drawing/2014/main" id="{964196FF-4E88-49F5-B77B-4AD4433DB2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3121079"/>
            <a:ext cx="6316003" cy="8413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EE0DFA-8DDF-44A3-A2CA-0011E7B5C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800" y="4148002"/>
            <a:ext cx="7493000" cy="1414598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script for creating the databases for this book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xampp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htdocs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book_apps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\_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create_db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create_db.sql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2D4E0-48EE-4E07-BB24-DFD1E943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0B065-C2B8-40AE-8DCF-F1927B0A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C3,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27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8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477C21-2C82-49C0-AEA6-859034FD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The databases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treeview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and the Databases tab</a:t>
            </a:r>
            <a:endParaRPr lang="en-US" dirty="0"/>
          </a:p>
        </p:txBody>
      </p:sp>
      <p:pic>
        <p:nvPicPr>
          <p:cNvPr id="10" name="Content Placeholder 9" descr="Title describes slide">
            <a:extLst>
              <a:ext uri="{FF2B5EF4-FFF2-40B4-BE49-F238E27FC236}">
                <a16:creationId xmlns:a16="http://schemas.microsoft.com/office/drawing/2014/main" id="{4EF074AA-BF8D-4207-B576-2960E42E32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0590" y="1106760"/>
            <a:ext cx="1908810" cy="2971263"/>
          </a:xfrm>
          <a:prstGeom prst="rect">
            <a:avLst/>
          </a:prstGeom>
        </p:spPr>
      </p:pic>
      <p:pic>
        <p:nvPicPr>
          <p:cNvPr id="11" name="Content Placeholder 10" descr="Title describes slide">
            <a:extLst>
              <a:ext uri="{FF2B5EF4-FFF2-40B4-BE49-F238E27FC236}">
                <a16:creationId xmlns:a16="http://schemas.microsoft.com/office/drawing/2014/main" id="{E28F516C-60FB-4C58-8265-49895BEF91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276600" y="1106760"/>
            <a:ext cx="4934283" cy="4074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CE8DA-61E5-43A3-B0F2-8E179643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1AFEE-22B3-4D18-A684-28BB700D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C3,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9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605E05-F63D-4D24-A008-94272137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Structure tab for the my_guitar_shop1 database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C019FAE6-7D1B-446B-8364-4F5B1B4501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6344" y="1371600"/>
            <a:ext cx="6651312" cy="22679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119F0-437A-4964-8DA0-F2AF5EF1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1201B-6499-49F0-BF52-9BC1FC16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B550-3577-45F4-ABD8-B691AC37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D3F31-601F-48B5-A60A-971EA4E7A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structure of a database table.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how the tables in a relational database are related using these terms: primary key and foreign key.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the three types of relationships that can exist between two tables.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way the columns in a table are defined using these terms: data type, NULL value, default value, and auto-increment column.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SELECT statements, including the use of inner joins.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INSERT, UPDATE, and DELETE statements.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way the creation of users and the assignment of privileges affect how a MySQL database can be used.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C589-5608-4BA9-A13A-00A888E9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CC04-1BD0-42BD-B230-28E96E3B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9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A7668-DAED-44A8-BE82-93CD1838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Browse tab for the categories table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297A016E-ED04-47A5-824D-B6C9D07686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8054" y="1143000"/>
            <a:ext cx="6687892" cy="32738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77EEF-0842-49A9-89EE-742EBE96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B873F-EDBA-4A98-8AEE-4F72897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02BB30-2BE9-4174-9E85-3342F5E9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SQL tab with a statement ready to execute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C512DE5E-559A-41CF-885E-E34386D6D3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8520" y="1143000"/>
            <a:ext cx="6761050" cy="42858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CB854-B0AD-4386-9780-4A940D92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24FAF-FFB3-4E17-9132-EBCA0456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7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37B69B-3ED7-4908-8D11-17895989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of the SQL statement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FD1A3C56-32CD-4816-A46E-A3B50F513F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8054" y="1143000"/>
            <a:ext cx="6874294" cy="3810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64F25-D904-47CE-BDB8-441070BF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6D708-30C5-471A-A935-68B0406E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3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93B163-302C-4F91-BB67-AE9C5476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 user with limited privileges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single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F0849-FBFF-4411-B4F0-D9B08FF56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SELECT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my_guitar_shop1.products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mgs_tester@localhost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IDENTIFIED BY 'pa55word'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 user with limited privileges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all tables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SELECT, INSERT, DELETE, UPDATE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my_guitar_shop1.*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mgs_user@localhost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IDENTIFIED BY 'pa55word'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2EBE6-DC28-4235-A57C-B187D751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359D-22E5-43F4-ABC4-AA5648CD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5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24F73-4C82-4D23-9A68-B495C480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privileges</a:t>
            </a:r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F50173E9-DDC6-4EAF-BC7F-857349A0629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13711551"/>
              </p:ext>
            </p:extLst>
          </p:nvPr>
        </p:nvGraphicFramePr>
        <p:xfrm>
          <a:off x="1295400" y="1143000"/>
          <a:ext cx="5097780" cy="3124198"/>
        </p:xfrm>
        <a:graphic>
          <a:graphicData uri="http://schemas.openxmlformats.org/drawingml/2006/table">
            <a:tbl>
              <a:tblPr firstRow="1"/>
              <a:tblGrid>
                <a:gridCol w="1954530">
                  <a:extLst>
                    <a:ext uri="{9D8B030D-6E8A-4147-A177-3AD203B41FA5}">
                      <a16:colId xmlns:a16="http://schemas.microsoft.com/office/drawing/2014/main" val="234180031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3842205631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Privilege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8238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select data.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8335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update data.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3149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INSERT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insert data.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099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DELETE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delete data.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15289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TABLE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create a table.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00099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DROP TABLE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Lets the user drop a table.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9785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BAC7C-0E54-4373-B4EF-20A5496F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94CD5-4134-416C-AE13-0927CB10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3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B2F440-2A13-423A-BDBB-01E3BF14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error message that’s displayed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an UPDATE statement failed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7C0DE287-6FC3-409D-8B23-E4D5D5B465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295" y="1371600"/>
            <a:ext cx="6657409" cy="23166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32988-9EEC-47B4-8D97-B7429568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E9553-1B15-4407-B6A8-B36A4435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1ABF22-685F-483F-B991-D03C27DE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products table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E49BE4B1-CD2C-43D2-AFC6-4E57F16907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668981" cy="3657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0AA78-8FB5-41EB-A87A-47C68475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E3DCE-7DD3-483B-993E-54037BDC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D866-928B-497A-905E-92BCE52D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terms for relational database organization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B0CD-D168-4CA2-A402-CAE4EB9E1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relational database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row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column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field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primary key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non-primary key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unique key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index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BE5E9-828C-4930-9390-EB8AD2C1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275C0-AB2E-4187-8605-7394C76C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5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198F-CD7E-49D0-BC5A-8B71EACD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between two tables in a database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87455CA4-BE01-4568-B5DA-36037BE138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0496" y="1270254"/>
            <a:ext cx="7303008" cy="45460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8CEE9-E889-4230-97BC-2C7BD562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C3FA3-7318-4197-A955-78034BC5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8064-5CD5-43B0-AC24-9ED2AA5E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terms for table relationships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3297-36E7-4E08-BCFB-65A86E225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foreign key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one-to-many relationship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one-to-one relationship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many-to-many relationship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62DD8-7CA6-4603-847B-C103E9DA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335F-C4A0-44B1-BFE7-BCB550D7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8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B3281C-1BC2-4506-879B-2050DAB2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columns of the products table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15A700DD-5902-4085-B1F8-18046CF9CB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929846" cy="1828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F2AD2-F45C-4216-9F96-ABB399B8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CA273-3B84-4A30-8CC6-5CD3AD1C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3BE7-751E-4CA4-956C-E5BD1457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MySQL data types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C301-E870-46BA-9DA1-81718B43F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VARCHAR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DECIMAL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DATE, TIME, DATETIME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F26F-4607-4A73-AB68-23700B5E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4A624-004D-47A0-9C44-A043493D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088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302</TotalTime>
  <Words>1249</Words>
  <Application>Microsoft Office PowerPoint</Application>
  <PresentationFormat>On-screen Show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Applied objectives</vt:lpstr>
      <vt:lpstr>Knowledge objectives</vt:lpstr>
      <vt:lpstr>A products table</vt:lpstr>
      <vt:lpstr>Key terms for relational database organization</vt:lpstr>
      <vt:lpstr>The relationship between two tables in a database</vt:lpstr>
      <vt:lpstr>Key terms for table relationships</vt:lpstr>
      <vt:lpstr>The columns of the products table</vt:lpstr>
      <vt:lpstr>Common MySQL data types</vt:lpstr>
      <vt:lpstr>The SELECT statement syntax for all columns</vt:lpstr>
      <vt:lpstr>The SELECT syntax for selected columns</vt:lpstr>
      <vt:lpstr>The SELECT syntax that joins two tables</vt:lpstr>
      <vt:lpstr>A statement that gets data from two related tables</vt:lpstr>
      <vt:lpstr>Key terms for joins</vt:lpstr>
      <vt:lpstr>The syntax for the INSERT statement</vt:lpstr>
      <vt:lpstr>The syntax for the UPDATE statement</vt:lpstr>
      <vt:lpstr>The syntax for the DELETE statement</vt:lpstr>
      <vt:lpstr>MySQL is…</vt:lpstr>
      <vt:lpstr>MySQL provides…</vt:lpstr>
      <vt:lpstr>A command-line client</vt:lpstr>
      <vt:lpstr>A web-based client</vt:lpstr>
      <vt:lpstr>The phpMyAdmin Welcome page</vt:lpstr>
      <vt:lpstr>The Home and Logout buttons at the top  of the sidebar on most pages</vt:lpstr>
      <vt:lpstr>How to start phpMyAdmin on a local computer</vt:lpstr>
      <vt:lpstr>How to change your password</vt:lpstr>
      <vt:lpstr>Running a SQL script that creates a database</vt:lpstr>
      <vt:lpstr>How to import and run a SQL script</vt:lpstr>
      <vt:lpstr>The databases treeview and the Databases tab</vt:lpstr>
      <vt:lpstr>The Structure tab for the my_guitar_shop1 database</vt:lpstr>
      <vt:lpstr>The Browse tab for the categories table</vt:lpstr>
      <vt:lpstr>The SQL tab with a statement ready to execute</vt:lpstr>
      <vt:lpstr>The result of the SQL statement</vt:lpstr>
      <vt:lpstr>Creating a user with limited privileges  on a single table</vt:lpstr>
      <vt:lpstr>Common privileges</vt:lpstr>
      <vt:lpstr>The error message that’s displayed  after an UPDATE statement failed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Anne Boehm</cp:lastModifiedBy>
  <cp:revision>13</cp:revision>
  <cp:lastPrinted>2016-01-14T23:03:16Z</cp:lastPrinted>
  <dcterms:created xsi:type="dcterms:W3CDTF">2022-04-04T18:14:02Z</dcterms:created>
  <dcterms:modified xsi:type="dcterms:W3CDTF">2022-04-20T17:21:08Z</dcterms:modified>
</cp:coreProperties>
</file>